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55" r:id="rId2"/>
    <p:sldId id="353" r:id="rId3"/>
    <p:sldId id="358" r:id="rId4"/>
    <p:sldId id="346" r:id="rId5"/>
    <p:sldId id="350" r:id="rId6"/>
    <p:sldId id="356" r:id="rId7"/>
    <p:sldId id="357" r:id="rId8"/>
    <p:sldId id="590" r:id="rId9"/>
    <p:sldId id="588" r:id="rId10"/>
    <p:sldId id="589" r:id="rId11"/>
    <p:sldId id="592" r:id="rId12"/>
    <p:sldId id="261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B6E8"/>
    <a:srgbClr val="FF2F92"/>
    <a:srgbClr val="029EE3"/>
    <a:srgbClr val="AF3037"/>
    <a:srgbClr val="212E58"/>
    <a:srgbClr val="FB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4"/>
    <p:restoredTop sz="95976"/>
  </p:normalViewPr>
  <p:slideViewPr>
    <p:cSldViewPr snapToGrid="0" snapToObjects="1">
      <p:cViewPr varScale="1">
        <p:scale>
          <a:sx n="95" d="100"/>
          <a:sy n="95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63E9B-C299-284E-97D4-61342B7F6B2C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A78B7-7BA4-6F4E-92E1-03F80CF076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6377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FC594-A503-9646-99D9-A91E44B6E0A7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72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FC594-A503-9646-99D9-A91E44B6E0A7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7293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FC594-A503-9646-99D9-A91E44B6E0A7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167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821DD5-21DD-4D41-9B3D-462780D00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B6521E-6543-4B4A-850E-9D6071ADE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8EE34E-8F6F-8E46-A6C0-DF8441BD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312C25-24DA-E24A-AAC8-1B3ABE73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D29DB7-7725-8341-9C99-24E18486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384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DDE3C-3775-3C47-BDE8-71FFF4C6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814932-953B-6142-B5F6-28994306D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C2D081-09A3-B74C-9DD3-3EDA8EF9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37876C-2C2F-8946-9578-532226D9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9C6AAA-82C3-7E4B-98D3-E5CECCBC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0341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B7D02F-90E0-1948-A7A7-6B5DC277F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7349BF-265A-F446-9F79-C041B0689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0036ED-1342-5F40-96CC-F1751C7D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9F4C84-6CD7-B64B-AC1E-A6D47B67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9F48F7-EFB4-5645-9DE0-4FF8DCE3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862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D0E7C-F31D-AE4B-8F22-4F9F8F9D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BFCE23-CA7F-A548-B19F-982DCC214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0CB3FD-DB92-A24C-B580-C92CC4F2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058534-CB55-C141-8A51-9A20FBE8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8CF46F-4011-6F4E-8D1F-086CF8F4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370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49EF4-007D-8E4C-946A-57F151B21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C16625-AD32-2749-B9B6-6EFB57DA0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763ED8-FB55-8749-9460-3AA90FC5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42DAD-6E50-9B4D-B49D-CD509E3D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A8B220-E671-1F43-8BCF-0FC63FA6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321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DD3C9-FE70-4748-A754-92A7B5FD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1E1130-1693-6842-AFB9-ED0EA9464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29B22A-1A8B-B148-8504-296F00067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B9B60D-D3AE-4244-8F4C-D15DDB21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036D28-58C7-F543-885F-64A88778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43A1B4-4C95-4F4D-B936-A8A97F01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195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8A4CA4-9BA7-EC4F-A449-3A6894EC2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39FBE3-1DE0-9B45-90EF-7E0505126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9042B9-AC97-E446-ABE0-D074B5886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B9CD70-0701-A44F-80F7-AE30A6A62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C43A1B-7BCB-E142-AB38-03CBD58B2C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7A86785-78C1-3C41-A86E-15F9E962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4BCC94E-4961-6C42-9BE7-A9FEAC601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2F5802-53FF-BA46-B654-54E195C5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673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EC4A4-7794-DF41-88EE-0E10BCBF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B811B3-2BC6-C544-A40A-1BDEB66AD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77256F-B29C-0042-9DBD-BBA9D352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337283-F3C3-4B4E-A349-9D2BD9778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33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6120F1-F11E-DA4B-AFCC-9D0D1413A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EF40F04-7584-474F-989D-52671D0F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506285-2FF3-744D-905B-B4ABB508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445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88B2F-D241-9C4E-9A67-5CD56FC8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5D3169-8C17-6943-A3E5-2AC2D0C97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08FA32-4EA8-5747-8178-B573D4EDB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1185A5-7DEE-7B47-A31F-76E3B119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7E70F5-6C6D-9346-9E0D-2105A3B4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F99735-E928-044D-AAE9-AAF6F3E7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361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583F80-A9F9-9B41-B5CC-8530D216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1A89F6-B3DE-2E4B-9FD6-BA1F5ADB8F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8F4DB8-116F-3946-B0D5-A5BF8B953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BA6624-68F3-6142-8EEB-6FE8EDD0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1DE392-72FD-E24F-B3AD-86B1CA1C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29F730-671E-EB44-8BAC-6381570E7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902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10A6AB2-1387-8248-B558-FCCE93B0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D42F8A-98CE-D346-BA17-BF7FE2CB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256688-2649-4E44-A97F-EE5A3090E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CBBF1-D4E3-A448-BB8E-70DA50F61D1F}" type="datetimeFigureOut">
              <a:rPr lang="es-CL" smtClean="0"/>
              <a:t>09-01-22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63A5B6-DAE2-BB4C-8639-E643C98AB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444E97-22FC-8A43-B449-A31C73987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558CE-EA19-1C44-A600-50B8E2EB9C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04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ibreria@conferenciaepiscopal.c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libreria@conferenciaepiscopal.c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hyperlink" Target="mailto:libreria@conferenciaepiscopal.c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libreria@conferenciaepiscopal.cl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56406C6-918E-E34B-8ACF-CF4A9725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3" y="3323491"/>
            <a:ext cx="2133496" cy="21472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25880BD-8542-3F44-8225-85A65CA06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14" y="89207"/>
            <a:ext cx="10144483" cy="646856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1E4C791-4F98-1946-B9B1-808B56010B7F}"/>
              </a:ext>
            </a:extLst>
          </p:cNvPr>
          <p:cNvSpPr txBox="1"/>
          <p:nvPr/>
        </p:nvSpPr>
        <p:spPr>
          <a:xfrm>
            <a:off x="82010" y="5726779"/>
            <a:ext cx="581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latin typeface="+mj-lt"/>
              </a:rPr>
              <a:t>Este material impreso se distribuye en </a:t>
            </a:r>
          </a:p>
          <a:p>
            <a:r>
              <a:rPr lang="es-CL" sz="1200" dirty="0">
                <a:latin typeface="+mj-lt"/>
                <a:hlinkClick r:id="rId4"/>
              </a:rPr>
              <a:t>libreria@conferenciaepiscopal.cl</a:t>
            </a:r>
            <a:endParaRPr lang="es-CL" sz="1200" dirty="0">
              <a:latin typeface="+mj-lt"/>
            </a:endParaRPr>
          </a:p>
          <a:p>
            <a:r>
              <a:rPr lang="es-CL" sz="1200" dirty="0">
                <a:latin typeface="+mj-lt"/>
              </a:rPr>
              <a:t>Valor set: $3.500 sobre 10 unidades</a:t>
            </a:r>
          </a:p>
          <a:p>
            <a:endParaRPr lang="es-CL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5051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CDB6FF-9C4C-1747-98E2-87B15A41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0703"/>
            <a:ext cx="12192000" cy="11142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4282B-39E6-5F4D-A7EA-CE20E499A34E}"/>
              </a:ext>
            </a:extLst>
          </p:cNvPr>
          <p:cNvSpPr txBox="1"/>
          <p:nvPr/>
        </p:nvSpPr>
        <p:spPr>
          <a:xfrm>
            <a:off x="995946" y="2330491"/>
            <a:ext cx="10891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b="1" dirty="0"/>
              <a:t>antes de ir a los grupos…</a:t>
            </a:r>
          </a:p>
        </p:txBody>
      </p:sp>
    </p:spTree>
    <p:extLst>
      <p:ext uri="{BB962C8B-B14F-4D97-AF65-F5344CB8AC3E}">
        <p14:creationId xmlns:p14="http://schemas.microsoft.com/office/powerpoint/2010/main" val="2409208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CDB6FF-9C4C-1747-98E2-87B15A411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10703"/>
            <a:ext cx="12192000" cy="11142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19DDB76-6270-C649-9655-041CC097290A}"/>
              </a:ext>
            </a:extLst>
          </p:cNvPr>
          <p:cNvSpPr txBox="1"/>
          <p:nvPr/>
        </p:nvSpPr>
        <p:spPr>
          <a:xfrm>
            <a:off x="1628975" y="895891"/>
            <a:ext cx="8658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rgbClr val="212E58"/>
                </a:solidFill>
                <a:ea typeface="Fira Sans" panose="020B0503050000020004" pitchFamily="34" charset="0"/>
              </a:rPr>
              <a:t>Caminando juntos renovamos la Iglesia: </a:t>
            </a:r>
          </a:p>
          <a:p>
            <a:pPr algn="ctr"/>
            <a:r>
              <a:rPr lang="es-CL" sz="3200" dirty="0">
                <a:solidFill>
                  <a:srgbClr val="00B0F0"/>
                </a:solidFill>
                <a:ea typeface="Fira Sans" panose="020B0503050000020004" pitchFamily="34" charset="0"/>
              </a:rPr>
              <a:t>Discernimiento de relaciones más evangélicas </a:t>
            </a:r>
          </a:p>
          <a:p>
            <a:pPr algn="ctr"/>
            <a:r>
              <a:rPr lang="es-CL" sz="3200" dirty="0">
                <a:solidFill>
                  <a:srgbClr val="00B0F0"/>
                </a:solidFill>
                <a:ea typeface="Fira Sans" panose="020B0503050000020004" pitchFamily="34" charset="0"/>
              </a:rPr>
              <a:t>y estructuras más sinodales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1E6677-2285-CD42-A96F-27BEB226DB83}"/>
              </a:ext>
            </a:extLst>
          </p:cNvPr>
          <p:cNvSpPr txBox="1"/>
          <p:nvPr/>
        </p:nvSpPr>
        <p:spPr>
          <a:xfrm>
            <a:off x="3528080" y="2828835"/>
            <a:ext cx="5135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2400" i="1" dirty="0"/>
              <a:t>No nos olvidemos que es un ejercicio de discernimiento creyente, queremos oír lo que Dios nos quiere decir.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716FAF-A3E5-4046-BD64-92C3F126D6FA}"/>
              </a:ext>
            </a:extLst>
          </p:cNvPr>
          <p:cNvSpPr txBox="1"/>
          <p:nvPr/>
        </p:nvSpPr>
        <p:spPr>
          <a:xfrm>
            <a:off x="3528080" y="4458268"/>
            <a:ext cx="5135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2400" i="1" dirty="0"/>
              <a:t>Disponemos el corazón…</a:t>
            </a:r>
          </a:p>
        </p:txBody>
      </p:sp>
      <p:pic>
        <p:nvPicPr>
          <p:cNvPr id="8" name="Ven, Espíritu Santo" descr="Ven, Espíritu Santo">
            <a:hlinkClick r:id="" action="ppaction://media"/>
            <a:extLst>
              <a:ext uri="{FF2B5EF4-FFF2-40B4-BE49-F238E27FC236}">
                <a16:creationId xmlns:a16="http://schemas.microsoft.com/office/drawing/2014/main" id="{3FCF6E4C-E5E5-3A40-96D9-5C3244C0F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784.5209"/>
                  <p14:fade out="5122.2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9300" y="42470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261868-3D5C-4647-B46D-41A190334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0703"/>
            <a:ext cx="12192000" cy="111425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326FF75-23BB-F640-8712-ED5AF2FF84B3}"/>
              </a:ext>
            </a:extLst>
          </p:cNvPr>
          <p:cNvSpPr txBox="1"/>
          <p:nvPr/>
        </p:nvSpPr>
        <p:spPr>
          <a:xfrm>
            <a:off x="1507243" y="1234304"/>
            <a:ext cx="91775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5400" b="1" dirty="0">
                <a:solidFill>
                  <a:schemeClr val="accent1"/>
                </a:solidFill>
              </a:rPr>
              <a:t>Ahora sí, en este Espíritu, </a:t>
            </a:r>
          </a:p>
          <a:p>
            <a:pPr algn="ctr"/>
            <a:r>
              <a:rPr lang="es-CL" sz="5400" b="1" dirty="0"/>
              <a:t>nos vamos a trabajar en grupos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414AE9-4DA3-1841-AF5E-48FC20310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99" y="3218566"/>
            <a:ext cx="3098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9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35C825-FD6D-164D-9E68-20BCFFD8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096"/>
            <a:ext cx="12192000" cy="12388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0C02FF-91D4-7642-8FA5-1BA168D9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474"/>
            <a:ext cx="5025979" cy="37548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B9B1463-924D-144E-83F0-1CF497562D39}"/>
              </a:ext>
            </a:extLst>
          </p:cNvPr>
          <p:cNvSpPr txBox="1"/>
          <p:nvPr/>
        </p:nvSpPr>
        <p:spPr>
          <a:xfrm>
            <a:off x="4674099" y="809227"/>
            <a:ext cx="709207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latin typeface="+mj-lt"/>
              </a:rPr>
              <a:t>Esta versión </a:t>
            </a:r>
            <a:r>
              <a:rPr lang="es-CL" sz="2400" b="1" dirty="0">
                <a:solidFill>
                  <a:srgbClr val="00B0F0"/>
                </a:solidFill>
                <a:latin typeface="+mj-lt"/>
              </a:rPr>
              <a:t>Démosle otra vuelta digital </a:t>
            </a:r>
            <a:r>
              <a:rPr lang="es-CL" sz="2400" dirty="0">
                <a:latin typeface="+mj-lt"/>
              </a:rPr>
              <a:t>ha sido diseñada para uso en plataforma Zoom o similar.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latin typeface="+mj-lt"/>
              </a:rPr>
              <a:t>Supone la agrupación de los participantes en salas de pequeños grupos.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latin typeface="+mj-lt"/>
              </a:rPr>
              <a:t>Es recomendable que en cada grupo participe una persona previamente capacitada para proyectar este PPT desde la sala de pequeños grupos.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dirty="0">
                <a:latin typeface="+mj-lt"/>
              </a:rPr>
              <a:t>Si es el caso, también es posible aplicar esta versión en grupos presenciales pequeños a través de una proyección con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18BA23F-A2ED-1840-9317-26ABB23F217E}"/>
              </a:ext>
            </a:extLst>
          </p:cNvPr>
          <p:cNvSpPr txBox="1"/>
          <p:nvPr/>
        </p:nvSpPr>
        <p:spPr>
          <a:xfrm>
            <a:off x="376595" y="4731989"/>
            <a:ext cx="5818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+mj-lt"/>
              </a:rPr>
              <a:t>Este material impreso se distribuye en </a:t>
            </a:r>
          </a:p>
          <a:p>
            <a:r>
              <a:rPr lang="es-CL" sz="1400" dirty="0">
                <a:latin typeface="+mj-lt"/>
                <a:hlinkClick r:id="rId4"/>
              </a:rPr>
              <a:t>libreria@conferenciaepiscopal.cl</a:t>
            </a:r>
            <a:endParaRPr lang="es-CL" sz="1400" dirty="0">
              <a:latin typeface="+mj-lt"/>
            </a:endParaRPr>
          </a:p>
          <a:p>
            <a:r>
              <a:rPr lang="es-CL" sz="1400" dirty="0">
                <a:latin typeface="+mj-lt"/>
              </a:rPr>
              <a:t>Valor set: $3.500 sobre 10 unidades</a:t>
            </a:r>
          </a:p>
          <a:p>
            <a:endParaRPr lang="es-CL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598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35C825-FD6D-164D-9E68-20BCFFD8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096"/>
            <a:ext cx="12192000" cy="12388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5654F83-207A-CE4F-B073-89F2A080F7CE}"/>
              </a:ext>
            </a:extLst>
          </p:cNvPr>
          <p:cNvSpPr txBox="1"/>
          <p:nvPr/>
        </p:nvSpPr>
        <p:spPr>
          <a:xfrm>
            <a:off x="5212401" y="2473711"/>
            <a:ext cx="62041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+mj-lt"/>
              </a:rPr>
              <a:t>quiere ayudar a generar espacios de encuentro entre los grupos y comunidades eclesiales, donde la escucha y el </a:t>
            </a:r>
            <a:r>
              <a:rPr lang="es-CL" sz="2000" dirty="0" err="1">
                <a:latin typeface="+mj-lt"/>
              </a:rPr>
              <a:t>diálogo</a:t>
            </a:r>
            <a:r>
              <a:rPr lang="es-CL" sz="2000" dirty="0">
                <a:latin typeface="+mj-lt"/>
              </a:rPr>
              <a:t> nos permita profundizar y dar pasos concretos frente a aquellos temas que afectan nuestra forma de relacionarnos y la forma en </a:t>
            </a:r>
            <a:r>
              <a:rPr lang="es-CL" sz="2000" dirty="0" err="1">
                <a:latin typeface="+mj-lt"/>
              </a:rPr>
              <a:t>cómo</a:t>
            </a:r>
            <a:r>
              <a:rPr lang="es-CL" sz="2000" dirty="0">
                <a:latin typeface="+mj-lt"/>
              </a:rPr>
              <a:t> participamos y nos organizamos en la Iglesia. </a:t>
            </a:r>
          </a:p>
          <a:p>
            <a:endParaRPr lang="es-CL" sz="2000" dirty="0">
              <a:latin typeface="+mj-lt"/>
            </a:endParaRPr>
          </a:p>
          <a:p>
            <a:endParaRPr lang="es-CL" sz="2000" dirty="0">
              <a:latin typeface="+mj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B6AD930-408C-2844-8950-AEF1F453A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459" y="1642925"/>
            <a:ext cx="5659720" cy="70746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E91000D-0D22-1245-96FA-53A402B05237}"/>
              </a:ext>
            </a:extLst>
          </p:cNvPr>
          <p:cNvSpPr txBox="1"/>
          <p:nvPr/>
        </p:nvSpPr>
        <p:spPr>
          <a:xfrm>
            <a:off x="376595" y="4731989"/>
            <a:ext cx="5818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+mj-lt"/>
              </a:rPr>
              <a:t>Este material impreso se distribuye en </a:t>
            </a:r>
          </a:p>
          <a:p>
            <a:r>
              <a:rPr lang="es-CL" sz="1400" dirty="0">
                <a:latin typeface="+mj-lt"/>
                <a:hlinkClick r:id="rId4"/>
              </a:rPr>
              <a:t>libreria@conferenciaepiscopal.cl</a:t>
            </a:r>
            <a:endParaRPr lang="es-CL" sz="1400" dirty="0">
              <a:latin typeface="+mj-lt"/>
            </a:endParaRPr>
          </a:p>
          <a:p>
            <a:r>
              <a:rPr lang="es-CL" sz="1400" dirty="0">
                <a:latin typeface="+mj-lt"/>
              </a:rPr>
              <a:t>Valor set: $3.500 sobre 10 unidades</a:t>
            </a:r>
          </a:p>
          <a:p>
            <a:endParaRPr lang="es-CL" sz="1400" dirty="0">
              <a:latin typeface="+mj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51E028A-F66B-6D43-9B97-DAA134D82F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16" t="11949"/>
          <a:stretch/>
        </p:blipFill>
        <p:spPr>
          <a:xfrm>
            <a:off x="-181698" y="310452"/>
            <a:ext cx="5952392" cy="37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0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35C825-FD6D-164D-9E68-20BCFFD8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096"/>
            <a:ext cx="12192000" cy="12388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B9B1463-924D-144E-83F0-1CF497562D39}"/>
              </a:ext>
            </a:extLst>
          </p:cNvPr>
          <p:cNvSpPr txBox="1"/>
          <p:nvPr/>
        </p:nvSpPr>
        <p:spPr>
          <a:xfrm>
            <a:off x="5383306" y="692475"/>
            <a:ext cx="61004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>
                <a:solidFill>
                  <a:srgbClr val="0070C0"/>
                </a:solidFill>
              </a:rPr>
              <a:t>¿Qué es?</a:t>
            </a:r>
          </a:p>
          <a:p>
            <a:r>
              <a:rPr lang="es-CL" dirty="0">
                <a:latin typeface="+mj-lt"/>
              </a:rPr>
              <a:t>Es un Instrumento didáctico para el </a:t>
            </a:r>
            <a:r>
              <a:rPr lang="es-CL" b="1" dirty="0">
                <a:solidFill>
                  <a:srgbClr val="00B0F0"/>
                </a:solidFill>
                <a:latin typeface="+mj-lt"/>
              </a:rPr>
              <a:t>discernimiento comunitario </a:t>
            </a:r>
            <a:r>
              <a:rPr lang="es-CL" dirty="0">
                <a:latin typeface="+mj-lt"/>
              </a:rPr>
              <a:t>de aquellos temas relacionales y estructurales que afectan la práctica sinodal.</a:t>
            </a:r>
            <a:endParaRPr lang="es-CL" dirty="0"/>
          </a:p>
          <a:p>
            <a:endParaRPr lang="es-CL" dirty="0"/>
          </a:p>
          <a:p>
            <a:r>
              <a:rPr lang="es-CL" sz="3200" b="1" dirty="0">
                <a:solidFill>
                  <a:srgbClr val="0070C0"/>
                </a:solidFill>
              </a:rPr>
              <a:t>¿A quiénes está orientado?</a:t>
            </a:r>
          </a:p>
          <a:p>
            <a:r>
              <a:rPr lang="es-CL" dirty="0">
                <a:latin typeface="+mj-lt"/>
              </a:rPr>
              <a:t>A grupos y comunidades eclesiales que deseen hacerse parte de la construcción de una nueva forma de ser Iglesia.</a:t>
            </a:r>
          </a:p>
          <a:p>
            <a:r>
              <a:rPr lang="es-CL" dirty="0"/>
              <a:t> </a:t>
            </a:r>
          </a:p>
          <a:p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B7A0163-C0A4-C942-BE99-F8BBED2C7F70}"/>
              </a:ext>
            </a:extLst>
          </p:cNvPr>
          <p:cNvSpPr txBox="1"/>
          <p:nvPr/>
        </p:nvSpPr>
        <p:spPr>
          <a:xfrm>
            <a:off x="376595" y="4731989"/>
            <a:ext cx="5818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+mj-lt"/>
              </a:rPr>
              <a:t>Este material impreso se distribuye en </a:t>
            </a:r>
          </a:p>
          <a:p>
            <a:r>
              <a:rPr lang="es-CL" sz="1400" dirty="0">
                <a:latin typeface="+mj-lt"/>
                <a:hlinkClick r:id="rId3"/>
              </a:rPr>
              <a:t>libreria@conferenciaepiscopal.cl</a:t>
            </a:r>
            <a:endParaRPr lang="es-CL" sz="1400" dirty="0">
              <a:latin typeface="+mj-lt"/>
            </a:endParaRPr>
          </a:p>
          <a:p>
            <a:r>
              <a:rPr lang="es-CL" sz="1400" dirty="0">
                <a:latin typeface="+mj-lt"/>
              </a:rPr>
              <a:t>Valor set: $3.500 sobre 10 unidades</a:t>
            </a:r>
          </a:p>
          <a:p>
            <a:endParaRPr lang="es-CL" sz="1400" dirty="0">
              <a:latin typeface="+mj-l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AA3C07-7C62-2A4B-8C05-A2556B880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16" t="11949"/>
          <a:stretch/>
        </p:blipFill>
        <p:spPr>
          <a:xfrm>
            <a:off x="-181698" y="310452"/>
            <a:ext cx="5952392" cy="37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35C825-FD6D-164D-9E68-20BCFFD8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096"/>
            <a:ext cx="12192000" cy="123886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4850DB8-ADC1-1C41-9509-AB5020E55D31}"/>
              </a:ext>
            </a:extLst>
          </p:cNvPr>
          <p:cNvSpPr txBox="1"/>
          <p:nvPr/>
        </p:nvSpPr>
        <p:spPr>
          <a:xfrm>
            <a:off x="1861868" y="724428"/>
            <a:ext cx="84682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b="1" dirty="0">
                <a:solidFill>
                  <a:srgbClr val="0070C0"/>
                </a:solidFill>
              </a:rPr>
              <a:t>¿Qué diferencia hay entre la versión digital y la impresa?</a:t>
            </a:r>
          </a:p>
          <a:p>
            <a:pPr algn="ctr"/>
            <a:endParaRPr lang="es-CL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B5AD342-EE86-EC44-A854-A37AC67225F9}"/>
              </a:ext>
            </a:extLst>
          </p:cNvPr>
          <p:cNvSpPr txBox="1"/>
          <p:nvPr/>
        </p:nvSpPr>
        <p:spPr>
          <a:xfrm>
            <a:off x="1994698" y="2447977"/>
            <a:ext cx="87495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latin typeface="+mj-lt"/>
              </a:rPr>
              <a:t>En esta versión se reducen los contenidos introductorios, la preparación del ambiente de discernimiento (muy importante para el ejercicio orante) y los roles no se aplican de acuerdo a la dinámica presencial.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>
                <a:latin typeface="+mj-lt"/>
              </a:rPr>
              <a:t>Aún cuando la dinámica Démosle otra vuelta ha sido diseñada para el uso presencial, esta versión aporta los contenidos suficientes para su realización y aportes a través del encuentro online. </a:t>
            </a:r>
          </a:p>
        </p:txBody>
      </p:sp>
    </p:spTree>
    <p:extLst>
      <p:ext uri="{BB962C8B-B14F-4D97-AF65-F5344CB8AC3E}">
        <p14:creationId xmlns:p14="http://schemas.microsoft.com/office/powerpoint/2010/main" val="3134119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35C825-FD6D-164D-9E68-20BCFFD8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096"/>
            <a:ext cx="12192000" cy="12388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5654F83-207A-CE4F-B073-89F2A080F7CE}"/>
              </a:ext>
            </a:extLst>
          </p:cNvPr>
          <p:cNvSpPr txBox="1"/>
          <p:nvPr/>
        </p:nvSpPr>
        <p:spPr>
          <a:xfrm>
            <a:off x="5200678" y="1520847"/>
            <a:ext cx="62310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CL" sz="20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>
                <a:latin typeface="+mj-lt"/>
              </a:rPr>
              <a:t>El camino sinodal se enmarca en el camino de </a:t>
            </a:r>
            <a:r>
              <a:rPr lang="es-CL" sz="2000" dirty="0" err="1">
                <a:latin typeface="+mj-lt"/>
              </a:rPr>
              <a:t>conversión</a:t>
            </a:r>
            <a:r>
              <a:rPr lang="es-CL" sz="2000" dirty="0">
                <a:latin typeface="+mj-lt"/>
              </a:rPr>
              <a:t> que nos propuso el papa Francisco en la Carta al pueblo de Dios que peregrina en Chile (2018) y sobre el cual las comunidades y grupos ya han dado pistas importantes en otras instancias diocesanas, nacionales y continentales. Así, no repetimos consultas que nos </a:t>
            </a:r>
            <a:r>
              <a:rPr lang="es-CL" sz="2000" dirty="0" err="1">
                <a:latin typeface="+mj-lt"/>
              </a:rPr>
              <a:t>llevarían</a:t>
            </a:r>
            <a:r>
              <a:rPr lang="es-CL" sz="2000" dirty="0">
                <a:latin typeface="+mj-lt"/>
              </a:rPr>
              <a:t> a las mismas respuestas de siempre. </a:t>
            </a:r>
          </a:p>
          <a:p>
            <a:endParaRPr lang="es-CL" sz="2000" dirty="0"/>
          </a:p>
          <a:p>
            <a:endParaRPr lang="es-CL" sz="2000" dirty="0"/>
          </a:p>
          <a:p>
            <a:endParaRPr lang="es-CL"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91F6534-8F9F-4B4C-A1B8-3728ACFEA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258" y="269631"/>
            <a:ext cx="5448790" cy="10897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352ECF-EA75-8C41-B358-F5AFAA021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309" y="269631"/>
            <a:ext cx="3258497" cy="49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64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35C825-FD6D-164D-9E68-20BCFFD8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096"/>
            <a:ext cx="12192000" cy="12388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5654F83-207A-CE4F-B073-89F2A080F7CE}"/>
              </a:ext>
            </a:extLst>
          </p:cNvPr>
          <p:cNvSpPr txBox="1"/>
          <p:nvPr/>
        </p:nvSpPr>
        <p:spPr>
          <a:xfrm>
            <a:off x="5212401" y="1171904"/>
            <a:ext cx="62041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>
                <a:latin typeface="+mj-lt"/>
              </a:rPr>
              <a:t>El camino sinodal que ha propuesto el papa Francisco para la renovación eclesial de toda la Iglesia en el mundo, es muy coherente con el proceso que veníamos haciendo en Chile.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>
                <a:latin typeface="+mj-lt"/>
              </a:rPr>
              <a:t>El Sínodo nos invita a “</a:t>
            </a:r>
            <a:r>
              <a:rPr lang="es-CL" sz="2000" b="1" dirty="0">
                <a:latin typeface="+mj-lt"/>
              </a:rPr>
              <a:t>Caminar juntos  </a:t>
            </a:r>
            <a:r>
              <a:rPr lang="es-CL" sz="2000" dirty="0">
                <a:latin typeface="+mj-lt"/>
              </a:rPr>
              <a:t>-laicos/as, pastores, obispo de Roma” y aunque suena fácil, no es tan </a:t>
            </a:r>
            <a:r>
              <a:rPr lang="es-CL" sz="2000" dirty="0" err="1">
                <a:latin typeface="+mj-lt"/>
              </a:rPr>
              <a:t>fácil</a:t>
            </a:r>
            <a:r>
              <a:rPr lang="es-CL" sz="2000" dirty="0">
                <a:latin typeface="+mj-lt"/>
              </a:rPr>
              <a:t> ponerlo en </a:t>
            </a:r>
            <a:r>
              <a:rPr lang="es-CL" sz="2000" dirty="0" err="1">
                <a:latin typeface="+mj-lt"/>
              </a:rPr>
              <a:t>práctica</a:t>
            </a:r>
            <a:r>
              <a:rPr lang="es-CL" sz="2000" dirty="0">
                <a:latin typeface="+mj-lt"/>
              </a:rPr>
              <a:t>.</a:t>
            </a:r>
            <a:endParaRPr lang="es-CL" sz="6000" dirty="0">
              <a:latin typeface="+mj-lt"/>
            </a:endParaRPr>
          </a:p>
          <a:p>
            <a:endParaRPr lang="es-CL" sz="2000" dirty="0">
              <a:latin typeface="+mj-lt"/>
            </a:endParaRPr>
          </a:p>
          <a:p>
            <a:endParaRPr lang="es-CL" sz="2000" dirty="0">
              <a:latin typeface="+mj-lt"/>
            </a:endParaRPr>
          </a:p>
          <a:p>
            <a:endParaRPr lang="es-CL" sz="2000" dirty="0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8B93EB-BC2E-784C-BD91-DEBD29A44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" t="3185" r="4432" b="4810"/>
          <a:stretch/>
        </p:blipFill>
        <p:spPr>
          <a:xfrm>
            <a:off x="775447" y="338217"/>
            <a:ext cx="3950476" cy="397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64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35C825-FD6D-164D-9E68-20BCFFD8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096"/>
            <a:ext cx="12192000" cy="12388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A8A229-8264-674B-A663-1DB699DC6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58" y="0"/>
            <a:ext cx="7658100" cy="57213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627DF02-0C31-6146-A5B5-01637902D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701" y="2654431"/>
            <a:ext cx="1182914" cy="42035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637FD6-3E39-8B4B-80E9-CBA9CB42E86D}"/>
              </a:ext>
            </a:extLst>
          </p:cNvPr>
          <p:cNvSpPr txBox="1"/>
          <p:nvPr/>
        </p:nvSpPr>
        <p:spPr>
          <a:xfrm>
            <a:off x="249465" y="342900"/>
            <a:ext cx="2498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Las conclusiones del grupo se registran en </a:t>
            </a:r>
            <a:r>
              <a:rPr lang="es-CL" sz="2400" dirty="0" err="1"/>
              <a:t>discernimiento.cl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2376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CDB6FF-9C4C-1747-98E2-87B15A41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0703"/>
            <a:ext cx="12192000" cy="11142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4282B-39E6-5F4D-A7EA-CE20E499A34E}"/>
              </a:ext>
            </a:extLst>
          </p:cNvPr>
          <p:cNvSpPr txBox="1"/>
          <p:nvPr/>
        </p:nvSpPr>
        <p:spPr>
          <a:xfrm>
            <a:off x="3304808" y="973842"/>
            <a:ext cx="4812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solidFill>
                  <a:schemeClr val="accent1"/>
                </a:solidFill>
              </a:rPr>
              <a:t>¿Cómo lo haremos?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C2E83B-7E28-EA4A-A56B-EDA1BD91A05B}"/>
              </a:ext>
            </a:extLst>
          </p:cNvPr>
          <p:cNvSpPr txBox="1"/>
          <p:nvPr/>
        </p:nvSpPr>
        <p:spPr>
          <a:xfrm>
            <a:off x="3304809" y="1913840"/>
            <a:ext cx="79782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2800" dirty="0"/>
              <a:t>Vamos a trabajar en pequeños grupos.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2800" dirty="0"/>
              <a:t>En cada </a:t>
            </a:r>
            <a:r>
              <a:rPr lang="es-CL" sz="2800" dirty="0" err="1"/>
              <a:t>gupo</a:t>
            </a:r>
            <a:r>
              <a:rPr lang="es-CL" sz="2800" dirty="0"/>
              <a:t> habrá un facilitador que nos ayudará a hacer este ejercicio.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2800" dirty="0"/>
              <a:t>Es importante que nos escuchemos atenta y respetuosamente.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2800" dirty="0"/>
              <a:t>Alguien debe registrar las conclusiones del grupo.</a:t>
            </a:r>
          </a:p>
          <a:p>
            <a:endParaRPr lang="es-CL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F87705-BE7B-464C-A3DE-3924CA6E66E4}"/>
              </a:ext>
            </a:extLst>
          </p:cNvPr>
          <p:cNvSpPr txBox="1"/>
          <p:nvPr/>
        </p:nvSpPr>
        <p:spPr>
          <a:xfrm>
            <a:off x="249465" y="342900"/>
            <a:ext cx="2498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Las conclusiones del grupo se registran en </a:t>
            </a:r>
            <a:r>
              <a:rPr lang="es-CL" sz="2400" dirty="0" err="1"/>
              <a:t>discernimiento.cl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7202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4836</TotalTime>
  <Words>588</Words>
  <Application>Microsoft Macintosh PowerPoint</Application>
  <PresentationFormat>Panorámica</PresentationFormat>
  <Paragraphs>61</Paragraphs>
  <Slides>12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Renzo Ramelli Morales</dc:creator>
  <cp:lastModifiedBy>Webmaster CECh</cp:lastModifiedBy>
  <cp:revision>29</cp:revision>
  <dcterms:created xsi:type="dcterms:W3CDTF">2021-11-13T14:55:56Z</dcterms:created>
  <dcterms:modified xsi:type="dcterms:W3CDTF">2022-01-09T21:41:21Z</dcterms:modified>
</cp:coreProperties>
</file>